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354" r:id="rId2"/>
    <p:sldId id="357" r:id="rId3"/>
    <p:sldId id="358" r:id="rId4"/>
    <p:sldId id="395" r:id="rId5"/>
    <p:sldId id="367" r:id="rId6"/>
    <p:sldId id="361" r:id="rId7"/>
    <p:sldId id="351" r:id="rId8"/>
    <p:sldId id="362" r:id="rId9"/>
    <p:sldId id="363" r:id="rId10"/>
    <p:sldId id="360" r:id="rId11"/>
    <p:sldId id="355" r:id="rId12"/>
    <p:sldId id="396" r:id="rId13"/>
    <p:sldId id="356" r:id="rId14"/>
    <p:sldId id="327" r:id="rId15"/>
    <p:sldId id="336" r:id="rId16"/>
    <p:sldId id="326" r:id="rId17"/>
    <p:sldId id="349" r:id="rId18"/>
    <p:sldId id="350" r:id="rId19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843"/>
    <a:srgbClr val="3F3937"/>
    <a:srgbClr val="2B5A81"/>
    <a:srgbClr val="7C2A96"/>
    <a:srgbClr val="5F4977"/>
    <a:srgbClr val="824E14"/>
    <a:srgbClr val="B5330B"/>
    <a:srgbClr val="CC3300"/>
    <a:srgbClr val="583789"/>
    <a:srgbClr val="41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314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000E-7560-443B-99BB-B7EBC3EB0D1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707DE-17FF-4846-B13F-48C953F499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00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DA6600-A297-4B22-BC78-11EAFA3BF544}" type="datetimeFigureOut">
              <a:rPr lang="pl-PL" smtClean="0"/>
              <a:pPr/>
              <a:t>2014-03-24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695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11" y="1347192"/>
            <a:ext cx="2695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86" y="1340768"/>
            <a:ext cx="27003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" y="6028655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284703" y="6029181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34129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>
                <a:solidFill>
                  <a:srgbClr val="3F3937"/>
                </a:solidFill>
                <a:latin typeface="Comic Sans MS" panose="030F0702030302020204" pitchFamily="66" charset="0"/>
              </a:rPr>
              <a:t>Empik </a:t>
            </a:r>
            <a:r>
              <a:rPr lang="pl-PL" sz="2400" b="1" dirty="0" smtClean="0">
                <a:solidFill>
                  <a:srgbClr val="3F3937"/>
                </a:solidFill>
                <a:latin typeface="Comic Sans MS" panose="030F0702030302020204" pitchFamily="66" charset="0"/>
              </a:rPr>
              <a:t> doszedł do </a:t>
            </a:r>
            <a:r>
              <a:rPr lang="pl-PL" sz="2400" dirty="0" smtClean="0">
                <a:solidFill>
                  <a:srgbClr val="3F3937"/>
                </a:solidFill>
                <a:latin typeface="Comic Sans MS" panose="030F0702030302020204" pitchFamily="66" charset="0"/>
              </a:rPr>
              <a:t>wniosku, że dotychczasowe </a:t>
            </a:r>
            <a:r>
              <a:rPr lang="pl-PL" sz="2400" dirty="0">
                <a:solidFill>
                  <a:srgbClr val="3F3937"/>
                </a:solidFill>
                <a:latin typeface="Comic Sans MS" panose="030F0702030302020204" pitchFamily="66" charset="0"/>
              </a:rPr>
              <a:t>akcje, które mówiły, że książki są fajne, pokazywały jak wspaniałą rozrywką i przyjemnością jest czytanie i zachęcające w sposób pozytywny do częstszego sięgania po lekturę – </a:t>
            </a:r>
            <a:r>
              <a:rPr lang="pl-PL" sz="2400" b="1" dirty="0">
                <a:solidFill>
                  <a:srgbClr val="3F3937"/>
                </a:solidFill>
                <a:latin typeface="Comic Sans MS" panose="030F0702030302020204" pitchFamily="66" charset="0"/>
              </a:rPr>
              <a:t>okazują się niestety nieskuteczne</a:t>
            </a:r>
            <a:r>
              <a:rPr lang="pl-PL" sz="2400" dirty="0">
                <a:solidFill>
                  <a:srgbClr val="3F3937"/>
                </a:solidFill>
                <a:latin typeface="Comic Sans MS" panose="030F0702030302020204" pitchFamily="66" charset="0"/>
              </a:rPr>
              <a:t>, dlatego </a:t>
            </a:r>
            <a:r>
              <a:rPr lang="pl-PL" sz="2400" dirty="0" smtClean="0">
                <a:solidFill>
                  <a:srgbClr val="3F3937"/>
                </a:solidFill>
                <a:latin typeface="Comic Sans MS" panose="030F0702030302020204" pitchFamily="66" charset="0"/>
              </a:rPr>
              <a:t>postanowił </a:t>
            </a:r>
            <a:r>
              <a:rPr lang="pl-PL" sz="2400" dirty="0">
                <a:solidFill>
                  <a:srgbClr val="3F3937"/>
                </a:solidFill>
                <a:latin typeface="Comic Sans MS" panose="030F0702030302020204" pitchFamily="66" charset="0"/>
              </a:rPr>
              <a:t>mówić o problemie w sposób bardziej </a:t>
            </a:r>
            <a:r>
              <a:rPr lang="pl-PL" sz="2400" dirty="0" smtClean="0">
                <a:solidFill>
                  <a:srgbClr val="3F3937"/>
                </a:solidFill>
                <a:latin typeface="Comic Sans MS" panose="030F0702030302020204" pitchFamily="66" charset="0"/>
              </a:rPr>
              <a:t>zdecydowany.</a:t>
            </a:r>
            <a:endParaRPr lang="pl-PL" sz="2400" dirty="0">
              <a:solidFill>
                <a:srgbClr val="3F3937"/>
              </a:solidFill>
              <a:latin typeface="Comic Sans MS" panose="030F0702030302020204" pitchFamily="66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6028655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411760" y="623179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</p:txBody>
      </p:sp>
    </p:spTree>
    <p:extLst>
      <p:ext uri="{BB962C8B-B14F-4D97-AF65-F5344CB8AC3E}">
        <p14:creationId xmlns:p14="http://schemas.microsoft.com/office/powerpoint/2010/main" val="17187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38" y="2450918"/>
            <a:ext cx="2638293" cy="342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15664"/>
            <a:ext cx="2609992" cy="33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83568" y="47667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latin typeface="Comic Sans MS" panose="030F0702030302020204" pitchFamily="66" charset="0"/>
              </a:rPr>
              <a:t>W ramach projektu </a:t>
            </a:r>
            <a:r>
              <a:rPr lang="pl-PL" sz="2000" dirty="0" smtClean="0">
                <a:latin typeface="Comic Sans MS" panose="030F0702030302020204" pitchFamily="66" charset="0"/>
              </a:rPr>
              <a:t>na </a:t>
            </a:r>
            <a:r>
              <a:rPr lang="pl-PL" sz="2000" dirty="0">
                <a:latin typeface="Comic Sans MS" panose="030F0702030302020204" pitchFamily="66" charset="0"/>
              </a:rPr>
              <a:t>ścianach stacji metra Centrum </a:t>
            </a:r>
            <a:r>
              <a:rPr lang="pl-PL" sz="2000" dirty="0" smtClean="0">
                <a:latin typeface="Comic Sans MS" panose="030F0702030302020204" pitchFamily="66" charset="0"/>
              </a:rPr>
              <a:t>stworzono </a:t>
            </a:r>
            <a:r>
              <a:rPr lang="pl-PL" sz="2000" dirty="0">
                <a:latin typeface="Comic Sans MS" panose="030F0702030302020204" pitchFamily="66" charset="0"/>
              </a:rPr>
              <a:t>6 różnych </a:t>
            </a:r>
            <a:r>
              <a:rPr lang="pl-PL" sz="2000" dirty="0" smtClean="0">
                <a:latin typeface="Comic Sans MS" panose="030F0702030302020204" pitchFamily="66" charset="0"/>
              </a:rPr>
              <a:t>kreacji pn. </a:t>
            </a:r>
            <a:r>
              <a:rPr lang="pl-PL" sz="2000" b="1" dirty="0" smtClean="0">
                <a:latin typeface="Comic Sans MS" panose="030F0702030302020204" pitchFamily="66" charset="0"/>
              </a:rPr>
              <a:t>„A </a:t>
            </a:r>
            <a:r>
              <a:rPr lang="pl-PL" sz="2000" b="1" dirty="0">
                <a:latin typeface="Comic Sans MS" panose="030F0702030302020204" pitchFamily="66" charset="0"/>
              </a:rPr>
              <a:t>Ty do czego używasz książek</a:t>
            </a:r>
            <a:r>
              <a:rPr lang="pl-PL" sz="2000" b="1" dirty="0" smtClean="0">
                <a:latin typeface="Comic Sans MS" panose="030F0702030302020204" pitchFamily="66" charset="0"/>
              </a:rPr>
              <a:t>?”.</a:t>
            </a:r>
          </a:p>
          <a:p>
            <a:pPr algn="just"/>
            <a:endParaRPr lang="pl-PL" sz="2000" dirty="0">
              <a:latin typeface="Comic Sans MS" panose="030F0702030302020204" pitchFamily="66" charset="0"/>
            </a:endParaRPr>
          </a:p>
          <a:p>
            <a:pPr algn="just"/>
            <a:r>
              <a:rPr lang="pl-PL" sz="2000" dirty="0" smtClean="0">
                <a:latin typeface="Comic Sans MS" panose="030F0702030302020204" pitchFamily="66" charset="0"/>
              </a:rPr>
              <a:t>Kampania </a:t>
            </a:r>
            <a:r>
              <a:rPr lang="pl-PL" sz="2000" dirty="0">
                <a:latin typeface="Comic Sans MS" panose="030F0702030302020204" pitchFamily="66" charset="0"/>
              </a:rPr>
              <a:t>skierowana </a:t>
            </a:r>
            <a:r>
              <a:rPr lang="pl-PL" sz="2000" dirty="0" smtClean="0">
                <a:latin typeface="Comic Sans MS" panose="030F0702030302020204" pitchFamily="66" charset="0"/>
              </a:rPr>
              <a:t>była </a:t>
            </a:r>
            <a:r>
              <a:rPr lang="pl-PL" sz="2000" dirty="0">
                <a:latin typeface="Comic Sans MS" panose="030F0702030302020204" pitchFamily="66" charset="0"/>
              </a:rPr>
              <a:t>do wszystkich, którzy nie znają jeszcze przyjemności płynącej z czytania lub zdążyli o niej zapomnieć. </a:t>
            </a:r>
            <a:endParaRPr lang="pl-PL" sz="2000" dirty="0" smtClean="0">
              <a:latin typeface="Comic Sans MS" panose="030F0702030302020204" pitchFamily="66" charset="0"/>
            </a:endParaRPr>
          </a:p>
          <a:p>
            <a:pPr algn="just"/>
            <a:endParaRPr lang="pl-PL" sz="2000" dirty="0">
              <a:latin typeface="Comic Sans MS" panose="030F0702030302020204" pitchFamily="66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1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>
                <a:latin typeface="Comic Sans MS" panose="030F0702030302020204" pitchFamily="66" charset="0"/>
              </a:rPr>
              <a:t>W metrze została zrealizowana nieprzypadkowo – to właśnie podczas korzystania z komunikacji zbiorowej, możemy delektować się lekturą, dzięki czemu podróż minie nam szybciej i milej. Jak pokazują badania, część z pasażerów wie to od dawna - 36% Polaków korzystających w drodze do pracy z transportu miejskiego deklaruje, że podczas przemierzania trasy czyta książki. 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81699"/>
            <a:ext cx="2572709" cy="33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47" y="2483174"/>
            <a:ext cx="2470698" cy="320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5" y="6028655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4646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5" y="548680"/>
            <a:ext cx="7486952" cy="494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0858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415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908720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pl-PL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Czytaj! Zobacz więcej"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to wspólny projekt Bibliocreatio i Biblioteki UW. Film z udziałem pisarzy, artystów, ludzi kultury i 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sztuki.</a:t>
            </a:r>
            <a:endParaRPr lang="pl-PL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endParaRPr lang="pl-PL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„Czytaj! Zobacz więcej" 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pl-PL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to kampania społeczna, której celem jest zmiana wizerunku książki. </a:t>
            </a:r>
            <a:endParaRPr lang="pl-PL" sz="20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endParaRPr lang="pl-PL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Czytanie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to przyjemność i dobra zabawa, co w przewrotny sposób, żonglując stereotypami na skraju absurdu, pokazują zaangażowani w akcję pisarze, dziennikarze i artyści. </a:t>
            </a:r>
            <a:r>
              <a:rPr lang="pl-PL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Polacy podobno nie czytają, ale spróbujmy im tego zabronić!</a:t>
            </a:r>
          </a:p>
          <a:p>
            <a:pPr algn="just"/>
            <a:endParaRPr lang="pl-PL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endParaRPr lang="pl-PL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Akcję wymyśliły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Zofia Karaszewska i Sylwia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Stano</a:t>
            </a:r>
          </a:p>
          <a:p>
            <a:pPr algn="just"/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http://bibliocreatio.pl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16052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5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Bibliocreatio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12708" r="11515"/>
          <a:stretch/>
        </p:blipFill>
        <p:spPr>
          <a:xfrm>
            <a:off x="1835696" y="318458"/>
            <a:ext cx="5688632" cy="345152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39552" y="3795883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Comic Sans MS" panose="030F0702030302020204" pitchFamily="66" charset="0"/>
              </a:rPr>
              <a:t>Bibliocreatio </a:t>
            </a:r>
            <a:r>
              <a:rPr lang="pl-PL" sz="2000" dirty="0">
                <a:latin typeface="Comic Sans MS" panose="030F0702030302020204" pitchFamily="66" charset="0"/>
              </a:rPr>
              <a:t>zajmuje się </a:t>
            </a:r>
            <a:r>
              <a:rPr lang="pl-PL" sz="2000" b="1" dirty="0">
                <a:latin typeface="Comic Sans MS" panose="030F0702030302020204" pitchFamily="66" charset="0"/>
              </a:rPr>
              <a:t>tworzeniem bibliotek </a:t>
            </a:r>
            <a:r>
              <a:rPr lang="pl-PL" sz="2000" b="1" dirty="0" smtClean="0">
                <a:latin typeface="Comic Sans MS" panose="030F0702030302020204" pitchFamily="66" charset="0"/>
              </a:rPr>
              <a:t>osobistych </a:t>
            </a:r>
            <a:r>
              <a:rPr lang="pl-PL" sz="2000" dirty="0" smtClean="0">
                <a:latin typeface="Comic Sans MS" panose="030F0702030302020204" pitchFamily="66" charset="0"/>
              </a:rPr>
              <a:t>(indywidualnym doradztwem czytelniczym).</a:t>
            </a:r>
            <a:endParaRPr lang="pl-PL" sz="2000" dirty="0">
              <a:latin typeface="Comic Sans MS" panose="030F0702030302020204" pitchFamily="66" charset="0"/>
            </a:endParaRPr>
          </a:p>
          <a:p>
            <a:pPr algn="just"/>
            <a:r>
              <a:rPr lang="pl-PL" sz="2000" dirty="0" smtClean="0">
                <a:latin typeface="Comic Sans MS" panose="030F0702030302020204" pitchFamily="66" charset="0"/>
              </a:rPr>
              <a:t>Selekcjonujemy </a:t>
            </a:r>
            <a:r>
              <a:rPr lang="pl-PL" sz="2000" dirty="0">
                <a:latin typeface="Comic Sans MS" panose="030F0702030302020204" pitchFamily="66" charset="0"/>
              </a:rPr>
              <a:t>książki według indywidualnych kryteriów, ponieważ każdy czytelnik jest wyjątkowy. Każdy ma inne pasje i zainteresowania. My to wiemy i dobieramy kolekcje do osobowości oraz potrzeb, tak aby w swoim domu każdy miał inspirujące i przykuwające uwagę pozycje. Książki mądre, ale lekkie, dobrze napisane i wciągające. </a:t>
            </a:r>
          </a:p>
        </p:txBody>
      </p:sp>
      <p:sp>
        <p:nvSpPr>
          <p:cNvPr id="2" name="Prostokąt 1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Społecznego</a:t>
            </a:r>
            <a:endParaRPr lang="pl-PL" dirty="0"/>
          </a:p>
          <a:p>
            <a:endParaRPr lang="pl-PL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87812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997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60649"/>
            <a:ext cx="424847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30520" y="3336470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Comic Sans MS" panose="030F0702030302020204" pitchFamily="66" charset="0"/>
              </a:rPr>
              <a:t>"Czytanie w Trawie" </a:t>
            </a:r>
            <a:r>
              <a:rPr lang="pl-PL" sz="2000" dirty="0">
                <a:latin typeface="Comic Sans MS" panose="030F0702030302020204" pitchFamily="66" charset="0"/>
              </a:rPr>
              <a:t>to </a:t>
            </a:r>
            <a:r>
              <a:rPr lang="pl-PL" sz="2000" b="1" dirty="0">
                <a:latin typeface="Comic Sans MS" panose="030F0702030302020204" pitchFamily="66" charset="0"/>
              </a:rPr>
              <a:t>interaktywna impreza na świeżym powietrzu dla najmłodszych</a:t>
            </a:r>
            <a:r>
              <a:rPr lang="pl-PL" sz="2000" dirty="0">
                <a:latin typeface="Comic Sans MS" panose="030F0702030302020204" pitchFamily="66" charset="0"/>
              </a:rPr>
              <a:t>, zorganizowana z myślą o zainteresowaniu ich </a:t>
            </a:r>
            <a:r>
              <a:rPr lang="pl-PL" sz="2000" b="1" dirty="0">
                <a:latin typeface="Comic Sans MS" panose="030F0702030302020204" pitchFamily="66" charset="0"/>
              </a:rPr>
              <a:t>alternatywnymi formami spędzania wolnego czasu z rodzicami i pokazania, że wspólne czytanie może być dobrą zabawą</a:t>
            </a:r>
            <a:r>
              <a:rPr lang="pl-PL" sz="2000" b="1" dirty="0" smtClean="0">
                <a:latin typeface="Comic Sans MS" panose="030F0702030302020204" pitchFamily="66" charset="0"/>
              </a:rPr>
              <a:t>.</a:t>
            </a:r>
            <a:endParaRPr lang="pl-PL" sz="2000" dirty="0">
              <a:latin typeface="Comic Sans MS" panose="030F0702030302020204" pitchFamily="66" charset="0"/>
            </a:endParaRPr>
          </a:p>
          <a:p>
            <a:pPr algn="just"/>
            <a:r>
              <a:rPr lang="pl-PL" sz="2000" dirty="0">
                <a:latin typeface="Comic Sans MS" panose="030F0702030302020204" pitchFamily="66" charset="0"/>
              </a:rPr>
              <a:t>Organizatorzy pragną również </a:t>
            </a:r>
            <a:r>
              <a:rPr lang="pl-PL" sz="2000" b="1" dirty="0">
                <a:latin typeface="Comic Sans MS" panose="030F0702030302020204" pitchFamily="66" charset="0"/>
              </a:rPr>
              <a:t>zwrócić uwagę dzieci na wartość literatury</a:t>
            </a:r>
            <a:r>
              <a:rPr lang="pl-PL" sz="2000" dirty="0">
                <a:latin typeface="Comic Sans MS" panose="030F0702030302020204" pitchFamily="66" charset="0"/>
              </a:rPr>
              <a:t>, która wyrabia cierpliwość i koncentrację, kształtuje umiejętność wysławiania się, uczy myślenia, pobudza wyobraźnię, a także pomaga w wyrażaniu i opisywaniu rzeczywistości.</a:t>
            </a:r>
          </a:p>
          <a:p>
            <a:endParaRPr lang="pl-PL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1" y="617416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5951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8680"/>
            <a:ext cx="36004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99665" y="2636912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Comic Sans MS" panose="030F0702030302020204" pitchFamily="66" charset="0"/>
              </a:rPr>
              <a:t>W lecie czytanie odbywa </a:t>
            </a:r>
            <a:r>
              <a:rPr lang="pl-PL" sz="2000" dirty="0">
                <a:latin typeface="Comic Sans MS" panose="030F0702030302020204" pitchFamily="66" charset="0"/>
              </a:rPr>
              <a:t>się </a:t>
            </a:r>
            <a:r>
              <a:rPr lang="pl-PL" sz="2000" dirty="0" smtClean="0">
                <a:latin typeface="Comic Sans MS" panose="030F0702030302020204" pitchFamily="66" charset="0"/>
              </a:rPr>
              <a:t>w </a:t>
            </a:r>
            <a:r>
              <a:rPr lang="pl-PL" sz="2000" dirty="0">
                <a:latin typeface="Comic Sans MS" panose="030F0702030302020204" pitchFamily="66" charset="0"/>
              </a:rPr>
              <a:t>ogródku, a w zimie z braku trawy </a:t>
            </a:r>
            <a:r>
              <a:rPr lang="pl-PL" sz="2000" dirty="0" smtClean="0">
                <a:latin typeface="Comic Sans MS" panose="030F0702030302020204" pitchFamily="66" charset="0"/>
              </a:rPr>
              <a:t>organizatorzy zapewniają piknikową </a:t>
            </a:r>
            <a:r>
              <a:rPr lang="pl-PL" sz="2000" dirty="0">
                <a:latin typeface="Comic Sans MS" panose="030F0702030302020204" pitchFamily="66" charset="0"/>
              </a:rPr>
              <a:t>aranżację we wnętrzu.</a:t>
            </a:r>
          </a:p>
          <a:p>
            <a:pPr algn="just"/>
            <a:endParaRPr lang="pl-PL" sz="2000" dirty="0" smtClean="0">
              <a:latin typeface="Comic Sans MS" panose="030F0702030302020204" pitchFamily="66" charset="0"/>
            </a:endParaRPr>
          </a:p>
          <a:p>
            <a:pPr algn="just"/>
            <a:endParaRPr lang="pl-PL" sz="2000" dirty="0">
              <a:latin typeface="Comic Sans MS" panose="030F0702030302020204" pitchFamily="66" charset="0"/>
            </a:endParaRPr>
          </a:p>
          <a:p>
            <a:pPr algn="just"/>
            <a:endParaRPr lang="pl-PL" sz="2000" dirty="0" smtClean="0">
              <a:latin typeface="Comic Sans MS" panose="030F0702030302020204" pitchFamily="66" charset="0"/>
            </a:endParaRPr>
          </a:p>
          <a:p>
            <a:pPr algn="just"/>
            <a:endParaRPr lang="pl-PL" sz="2000" dirty="0">
              <a:latin typeface="Comic Sans MS" panose="030F0702030302020204" pitchFamily="66" charset="0"/>
            </a:endParaRPr>
          </a:p>
          <a:p>
            <a:pPr algn="just"/>
            <a:endParaRPr lang="pl-PL" sz="2000" dirty="0" smtClean="0">
              <a:latin typeface="Comic Sans MS" panose="030F0702030302020204" pitchFamily="66" charset="0"/>
            </a:endParaRPr>
          </a:p>
          <a:p>
            <a:pPr algn="just"/>
            <a:endParaRPr lang="pl-PL" sz="2000" dirty="0" smtClean="0">
              <a:latin typeface="Comic Sans MS" panose="030F0702030302020204" pitchFamily="66" charset="0"/>
            </a:endParaRPr>
          </a:p>
          <a:p>
            <a:pPr algn="just"/>
            <a:r>
              <a:rPr lang="pl-PL" sz="2000" dirty="0" smtClean="0">
                <a:latin typeface="Comic Sans MS" panose="030F0702030302020204" pitchFamily="66" charset="0"/>
              </a:rPr>
              <a:t>Spotkania mają na celu rozbudzenie </a:t>
            </a:r>
            <a:r>
              <a:rPr lang="pl-PL" sz="2000" dirty="0">
                <a:latin typeface="Comic Sans MS" panose="030F0702030302020204" pitchFamily="66" charset="0"/>
              </a:rPr>
              <a:t>w </a:t>
            </a:r>
            <a:r>
              <a:rPr lang="pl-PL" sz="2000" dirty="0" smtClean="0">
                <a:latin typeface="Comic Sans MS" panose="030F0702030302020204" pitchFamily="66" charset="0"/>
              </a:rPr>
              <a:t>dzieciach ciekawości </a:t>
            </a:r>
            <a:r>
              <a:rPr lang="pl-PL" sz="2000" dirty="0">
                <a:latin typeface="Comic Sans MS" panose="030F0702030302020204" pitchFamily="66" charset="0"/>
              </a:rPr>
              <a:t>książką i pasji czytelniczej, która </a:t>
            </a:r>
            <a:r>
              <a:rPr lang="pl-PL" sz="2000" dirty="0">
                <a:solidFill>
                  <a:srgbClr val="407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przekształci się w miłość do literatury</a:t>
            </a:r>
          </a:p>
          <a:p>
            <a:pPr algn="just"/>
            <a:r>
              <a:rPr lang="pl-PL" sz="2000" dirty="0">
                <a:solidFill>
                  <a:srgbClr val="407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całe życie.</a:t>
            </a:r>
          </a:p>
          <a:p>
            <a:pPr algn="just"/>
            <a:endParaRPr lang="pl-PL" sz="2000" dirty="0">
              <a:latin typeface="Comic Sans MS" panose="030F0702030302020204" pitchFamily="66" charset="0"/>
            </a:endParaRPr>
          </a:p>
          <a:p>
            <a:pPr algn="just"/>
            <a:endParaRPr lang="pl-PL" sz="2000" dirty="0">
              <a:latin typeface="Comic Sans MS" panose="030F0702030302020204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44008" y="83671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Comic Sans MS" panose="030F0702030302020204" pitchFamily="66" charset="0"/>
              </a:rPr>
              <a:t>„Czytanie w Trawie” </a:t>
            </a:r>
            <a:r>
              <a:rPr lang="pl-PL" sz="2400" dirty="0" smtClean="0">
                <a:latin typeface="Comic Sans MS" panose="030F0702030302020204" pitchFamily="66" charset="0"/>
              </a:rPr>
              <a:t/>
            </a:r>
            <a:br>
              <a:rPr lang="pl-PL" sz="2400" dirty="0" smtClean="0">
                <a:latin typeface="Comic Sans MS" panose="030F0702030302020204" pitchFamily="66" charset="0"/>
              </a:rPr>
            </a:br>
            <a:r>
              <a:rPr lang="pl-PL" sz="2400" dirty="0" smtClean="0">
                <a:latin typeface="Comic Sans MS" panose="030F0702030302020204" pitchFamily="66" charset="0"/>
              </a:rPr>
              <a:t>to </a:t>
            </a:r>
            <a:r>
              <a:rPr lang="pl-PL" sz="2400" dirty="0">
                <a:latin typeface="Comic Sans MS" panose="030F0702030302020204" pitchFamily="66" charset="0"/>
              </a:rPr>
              <a:t>comiesięczne spotkanie z książką. 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273630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02433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1" y="6116052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2430016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9191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332656"/>
            <a:ext cx="7931224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Znani aktorzy, dziennikarze i inne osoby publiczne czytają dzieciom książki</a:t>
            </a:r>
            <a:r>
              <a:rPr lang="pl-PL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pl-PL" sz="24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4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4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4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0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0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Książki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są selekcjonowane na każde spotkanie, a poruszana w nich tematyka jest rozwijana poprzez warsztaty związane z treścią. </a:t>
            </a: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Przygotowywane są m.in. warsztaty ilustratorskie, muzyczne, edukacyjne.</a:t>
            </a:r>
          </a:p>
          <a:p>
            <a:pPr algn="just"/>
            <a:endParaRPr lang="pl-PL" sz="20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1944216" cy="266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33123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4679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340892" y="6196050"/>
            <a:ext cx="5022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908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695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35" y="1043933"/>
            <a:ext cx="2695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10" y="1043933"/>
            <a:ext cx="26939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8655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358257" y="609329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695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75" y="908720"/>
            <a:ext cx="2695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150" y="908720"/>
            <a:ext cx="26939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5" y="6028655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398488" y="6056367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844824"/>
            <a:ext cx="7931224" cy="34129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>
                <a:latin typeface="Comic Sans MS" panose="030F0702030302020204" pitchFamily="66" charset="0"/>
              </a:rPr>
              <a:t>„Dlaczego lubimy czytać?” </a:t>
            </a:r>
            <a:r>
              <a:rPr lang="pl-PL" sz="2400" dirty="0" smtClean="0">
                <a:latin typeface="Comic Sans MS" panose="030F0702030302020204" pitchFamily="66" charset="0"/>
              </a:rPr>
              <a:t>– grafik postanowił trochę </a:t>
            </a:r>
            <a:r>
              <a:rPr lang="pl-PL" sz="2400" dirty="0">
                <a:latin typeface="Comic Sans MS" panose="030F0702030302020204" pitchFamily="66" charset="0"/>
              </a:rPr>
              <a:t>zainspirować </a:t>
            </a:r>
            <a:r>
              <a:rPr lang="pl-PL" sz="2400" dirty="0" smtClean="0">
                <a:latin typeface="Comic Sans MS" panose="030F0702030302020204" pitchFamily="66" charset="0"/>
              </a:rPr>
              <a:t>czytelników i przygotował </a:t>
            </a:r>
            <a:r>
              <a:rPr lang="pl-PL" sz="2400" b="1" dirty="0">
                <a:latin typeface="Comic Sans MS" panose="030F0702030302020204" pitchFamily="66" charset="0"/>
              </a:rPr>
              <a:t>kampanię promującą czytelnictwo</a:t>
            </a:r>
            <a:r>
              <a:rPr lang="pl-PL" sz="2400" dirty="0">
                <a:latin typeface="Comic Sans MS" panose="030F0702030302020204" pitchFamily="66" charset="0"/>
              </a:rPr>
              <a:t>, która stara się odpowiedzieć na fundamentalne pytanie: dlaczego lubimy czytać? </a:t>
            </a:r>
            <a:r>
              <a:rPr lang="pl-PL" sz="2400" dirty="0" smtClean="0">
                <a:latin typeface="Comic Sans MS" panose="030F0702030302020204" pitchFamily="66" charset="0"/>
              </a:rPr>
              <a:t>Zachęca </a:t>
            </a:r>
            <a:r>
              <a:rPr lang="pl-PL" sz="2400" dirty="0">
                <a:latin typeface="Comic Sans MS" panose="030F0702030302020204" pitchFamily="66" charset="0"/>
              </a:rPr>
              <a:t>do dzielenia się przygotowanymi zdjęciami - </a:t>
            </a:r>
            <a:r>
              <a:rPr lang="pl-PL" sz="2400" dirty="0" smtClean="0">
                <a:latin typeface="Comic Sans MS" panose="030F0702030302020204" pitchFamily="66" charset="0"/>
              </a:rPr>
              <a:t>aby </a:t>
            </a:r>
            <a:r>
              <a:rPr lang="pl-PL" sz="2400" dirty="0">
                <a:latin typeface="Comic Sans MS" panose="030F0702030302020204" pitchFamily="66" charset="0"/>
              </a:rPr>
              <a:t>wspólnie </a:t>
            </a:r>
            <a:r>
              <a:rPr lang="pl-PL" sz="2400" dirty="0" smtClean="0">
                <a:latin typeface="Comic Sans MS" panose="030F0702030302020204" pitchFamily="66" charset="0"/>
              </a:rPr>
              <a:t>znaleźć </a:t>
            </a:r>
            <a:r>
              <a:rPr lang="pl-PL" sz="2400" dirty="0">
                <a:latin typeface="Comic Sans MS" panose="030F0702030302020204" pitchFamily="66" charset="0"/>
              </a:rPr>
              <a:t>wyczerpującą odpowiedź?</a:t>
            </a:r>
          </a:p>
          <a:p>
            <a:pPr algn="just"/>
            <a:endParaRPr lang="pl-PL" sz="2400" dirty="0">
              <a:latin typeface="Comic Sans MS" panose="030F0702030302020204" pitchFamily="6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400978" y="6016371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16371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8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6" y="548680"/>
            <a:ext cx="3810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6976"/>
            <a:ext cx="3810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0" y="3349813"/>
            <a:ext cx="3810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9813"/>
            <a:ext cx="3810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0" y="6112897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6372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381548" y="618089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772816"/>
            <a:ext cx="7704856" cy="3484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Kampanii na rzecz czytelnictwa nigdy za </a:t>
            </a:r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wiele…</a:t>
            </a:r>
          </a:p>
          <a:p>
            <a:pPr algn="just"/>
            <a:endParaRPr lang="pl-PL" sz="22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Artysta przygotował serię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grafik pod wspólnym hasłem </a:t>
            </a:r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pl-PL" sz="2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Kto czyta nie błądzi… Warto czytać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”. </a:t>
            </a:r>
          </a:p>
          <a:p>
            <a:pPr marL="0" indent="0" algn="just">
              <a:buNone/>
            </a:pPr>
            <a:endParaRPr lang="pl-PL" sz="22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Pomysłową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kampanią zrealizowaną w minimalistycznej estetyce 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autor obśmiewa powszechną niewiedzę na temat najpopularniejszych bohaterów i dzieł literackich.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88967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358257" y="5988967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5800"/>
            <a:ext cx="3816424" cy="238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85800"/>
            <a:ext cx="4104456" cy="235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1" y="3284984"/>
            <a:ext cx="3799913" cy="232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46" y="3284985"/>
            <a:ext cx="4093218" cy="232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88967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394872" y="609329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9" y="620688"/>
            <a:ext cx="422195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20" y="620688"/>
            <a:ext cx="394992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8" y="3191797"/>
            <a:ext cx="4204142" cy="255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29" y="3191797"/>
            <a:ext cx="3943440" cy="255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6" y="5988967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441929" y="629059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</p:txBody>
      </p:sp>
    </p:spTree>
    <p:extLst>
      <p:ext uri="{BB962C8B-B14F-4D97-AF65-F5344CB8AC3E}">
        <p14:creationId xmlns:p14="http://schemas.microsoft.com/office/powerpoint/2010/main" val="12000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6" y="548680"/>
            <a:ext cx="3960440" cy="25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9694"/>
            <a:ext cx="4104456" cy="25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6" y="3575653"/>
            <a:ext cx="3770076" cy="24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5652"/>
            <a:ext cx="3960440" cy="249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5" y="6070274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50941" y="629160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 smtClean="0">
                <a:solidFill>
                  <a:srgbClr val="4D5B6B"/>
                </a:solidFill>
              </a:rPr>
              <a:t>Projekt </a:t>
            </a:r>
            <a:r>
              <a:rPr lang="pl-PL" sz="1000" dirty="0">
                <a:solidFill>
                  <a:srgbClr val="4D5B6B"/>
                </a:solidFill>
              </a:rPr>
              <a:t>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</a:t>
            </a:r>
            <a:r>
              <a:rPr lang="pl-PL" sz="1000" dirty="0" smtClean="0">
                <a:solidFill>
                  <a:srgbClr val="4D5B6B"/>
                </a:solidFill>
              </a:rPr>
              <a:t>Społecznego</a:t>
            </a:r>
            <a:endParaRPr lang="pl-PL" sz="1000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Termiczny</Template>
  <TotalTime>10250</TotalTime>
  <Words>717</Words>
  <Application>Microsoft Office PowerPoint</Application>
  <PresentationFormat>Pokaz na ekranie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Thermal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promujące czytelnictwo wśród uczniów</dc:title>
  <dc:creator>Małgorzata Mianowany</dc:creator>
  <cp:lastModifiedBy>PC</cp:lastModifiedBy>
  <cp:revision>248</cp:revision>
  <dcterms:created xsi:type="dcterms:W3CDTF">2014-01-11T22:51:56Z</dcterms:created>
  <dcterms:modified xsi:type="dcterms:W3CDTF">2014-03-24T08:41:40Z</dcterms:modified>
</cp:coreProperties>
</file>